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8" r:id="rId4"/>
    <p:sldId id="261" r:id="rId5"/>
    <p:sldId id="264" r:id="rId6"/>
    <p:sldId id="265" r:id="rId7"/>
    <p:sldId id="266" r:id="rId8"/>
    <p:sldId id="259" r:id="rId9"/>
    <p:sldId id="260" r:id="rId10"/>
    <p:sldId id="262"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01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748"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E0990F4-B24F-4C46-A93D-342FC32B0177}" type="datetimeFigureOut">
              <a:rPr lang="ru-RU"/>
              <a:pPr>
                <a:defRPr/>
              </a:pPr>
              <a:t>29.01.2015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544891C-AD21-49A9-A4A3-4D949C533972}"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раз слайда 1"/>
          <p:cNvSpPr>
            <a:spLocks noGrp="1" noRot="1" noChangeAspect="1"/>
          </p:cNvSpPr>
          <p:nvPr>
            <p:ph type="sldImg"/>
          </p:nvPr>
        </p:nvSpPr>
        <p:spPr bwMode="auto">
          <a:noFill/>
          <a:ln>
            <a:solidFill>
              <a:srgbClr val="000000"/>
            </a:solidFill>
            <a:miter lim="800000"/>
            <a:headEnd/>
            <a:tailEnd/>
          </a:ln>
        </p:spPr>
      </p:sp>
      <p:sp>
        <p:nvSpPr>
          <p:cNvPr id="1536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536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12DE8F-F882-4DEB-9D92-7EA46D83EE8C}" type="slidenum">
              <a:rPr lang="ru-RU"/>
              <a:pPr fontAlgn="base">
                <a:spcBef>
                  <a:spcPct val="0"/>
                </a:spcBef>
                <a:spcAft>
                  <a:spcPct val="0"/>
                </a:spcAft>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Образ слайда 1"/>
          <p:cNvSpPr>
            <a:spLocks noGrp="1" noRot="1" noChangeAspect="1"/>
          </p:cNvSpPr>
          <p:nvPr>
            <p:ph type="sldImg"/>
          </p:nvPr>
        </p:nvSpPr>
        <p:spPr bwMode="auto">
          <a:noFill/>
          <a:ln>
            <a:solidFill>
              <a:srgbClr val="000000"/>
            </a:solidFill>
            <a:miter lim="800000"/>
            <a:headEnd/>
            <a:tailEnd/>
          </a:ln>
        </p:spPr>
      </p:sp>
      <p:sp>
        <p:nvSpPr>
          <p:cNvPr id="1741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741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4F831A-308E-40EB-8D10-F51139A25DE8}" type="slidenum">
              <a:rPr lang="ru-RU"/>
              <a:pPr fontAlgn="base">
                <a:spcBef>
                  <a:spcPct val="0"/>
                </a:spcBef>
                <a:spcAft>
                  <a:spcPct val="0"/>
                </a:spcAft>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раз слайда 1"/>
          <p:cNvSpPr>
            <a:spLocks noGrp="1" noRot="1" noChangeAspect="1"/>
          </p:cNvSpPr>
          <p:nvPr>
            <p:ph type="sldImg"/>
          </p:nvPr>
        </p:nvSpPr>
        <p:spPr bwMode="auto">
          <a:noFill/>
          <a:ln>
            <a:solidFill>
              <a:srgbClr val="000000"/>
            </a:solidFill>
            <a:miter lim="800000"/>
            <a:headEnd/>
            <a:tailEnd/>
          </a:ln>
        </p:spPr>
      </p:sp>
      <p:sp>
        <p:nvSpPr>
          <p:cNvPr id="19458"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9459"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28EE2C-AD6A-4074-B9F8-4F5928C2431A}" type="slidenum">
              <a:rPr lang="ru-RU"/>
              <a:pPr fontAlgn="base">
                <a:spcBef>
                  <a:spcPct val="0"/>
                </a:spcBef>
                <a:spcAft>
                  <a:spcPct val="0"/>
                </a:spcAft>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раз слайда 1"/>
          <p:cNvSpPr>
            <a:spLocks noGrp="1" noRot="1" noChangeAspect="1"/>
          </p:cNvSpPr>
          <p:nvPr>
            <p:ph type="sldImg"/>
          </p:nvPr>
        </p:nvSpPr>
        <p:spPr bwMode="auto">
          <a:noFill/>
          <a:ln>
            <a:solidFill>
              <a:srgbClr val="000000"/>
            </a:solidFill>
            <a:miter lim="800000"/>
            <a:headEnd/>
            <a:tailEnd/>
          </a:ln>
        </p:spPr>
      </p:sp>
      <p:sp>
        <p:nvSpPr>
          <p:cNvPr id="2150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150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E726D-B412-4926-BA2F-6B91AF70B29F}" type="slidenum">
              <a:rPr lang="ru-RU"/>
              <a:pPr fontAlgn="base">
                <a:spcBef>
                  <a:spcPct val="0"/>
                </a:spcBef>
                <a:spcAft>
                  <a:spcPct val="0"/>
                </a:spcAft>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p:cNvSpPr>
          <p:nvPr>
            <p:ph type="sldImg"/>
          </p:nvPr>
        </p:nvSpPr>
        <p:spPr bwMode="auto">
          <a:noFill/>
          <a:ln>
            <a:solidFill>
              <a:srgbClr val="000000"/>
            </a:solidFill>
            <a:miter lim="800000"/>
            <a:headEnd/>
            <a:tailEnd/>
          </a:ln>
        </p:spPr>
      </p:sp>
      <p:sp>
        <p:nvSpPr>
          <p:cNvPr id="2662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662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B7F02A-DAA5-4514-ADE3-52CAB148D081}" type="slidenum">
              <a:rPr lang="ru-RU"/>
              <a:pPr fontAlgn="base">
                <a:spcBef>
                  <a:spcPct val="0"/>
                </a:spcBef>
                <a:spcAft>
                  <a:spcPct val="0"/>
                </a:spcAft>
              </a:pPr>
              <a:t>8</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Образ слайда 1"/>
          <p:cNvSpPr>
            <a:spLocks noGrp="1" noRot="1" noChangeAspect="1"/>
          </p:cNvSpPr>
          <p:nvPr>
            <p:ph type="sldImg"/>
          </p:nvPr>
        </p:nvSpPr>
        <p:spPr bwMode="auto">
          <a:noFill/>
          <a:ln>
            <a:solidFill>
              <a:srgbClr val="000000"/>
            </a:solidFill>
            <a:miter lim="800000"/>
            <a:headEnd/>
            <a:tailEnd/>
          </a:ln>
        </p:spPr>
      </p:sp>
      <p:sp>
        <p:nvSpPr>
          <p:cNvPr id="2867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867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DAC6A0-A3EE-4BBE-A23B-7E4088CF1803}" type="slidenum">
              <a:rPr lang="ru-RU"/>
              <a:pPr fontAlgn="base">
                <a:spcBef>
                  <a:spcPct val="0"/>
                </a:spcBef>
                <a:spcAft>
                  <a:spcPct val="0"/>
                </a:spcAft>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20"/>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21"/>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0" name="Дата 27"/>
          <p:cNvSpPr>
            <a:spLocks noGrp="1"/>
          </p:cNvSpPr>
          <p:nvPr>
            <p:ph type="dt" sz="half" idx="10"/>
          </p:nvPr>
        </p:nvSpPr>
        <p:spPr>
          <a:xfrm>
            <a:off x="6400800" y="6354763"/>
            <a:ext cx="2286000" cy="366712"/>
          </a:xfrm>
        </p:spPr>
        <p:txBody>
          <a:bodyPr/>
          <a:lstStyle>
            <a:lvl1pPr>
              <a:defRPr sz="1400" smtClean="0"/>
            </a:lvl1pPr>
          </a:lstStyle>
          <a:p>
            <a:pPr>
              <a:defRPr/>
            </a:pPr>
            <a:fld id="{9371D5D3-0F25-47C3-8AF5-E4968756B439}" type="datetimeFigureOut">
              <a:rPr lang="ru-RU"/>
              <a:pPr>
                <a:defRPr/>
              </a:pPr>
              <a:t>29.01.2015</a:t>
            </a:fld>
            <a:endParaRPr lang="ru-RU"/>
          </a:p>
        </p:txBody>
      </p:sp>
      <p:sp>
        <p:nvSpPr>
          <p:cNvPr id="11" name="Нижний колонтитул 16"/>
          <p:cNvSpPr>
            <a:spLocks noGrp="1"/>
          </p:cNvSpPr>
          <p:nvPr>
            <p:ph type="ftr" sz="quarter" idx="11"/>
          </p:nvPr>
        </p:nvSpPr>
        <p:spPr>
          <a:xfrm>
            <a:off x="2898775" y="6354763"/>
            <a:ext cx="3475038" cy="366712"/>
          </a:xfrm>
        </p:spPr>
        <p:txBody>
          <a:bodyPr/>
          <a:lstStyle>
            <a:lvl1pPr>
              <a:defRPr/>
            </a:lvl1pPr>
          </a:lstStyle>
          <a:p>
            <a:pPr>
              <a:defRPr/>
            </a:pPr>
            <a:endParaRPr lang="ru-RU"/>
          </a:p>
        </p:txBody>
      </p:sp>
      <p:sp>
        <p:nvSpPr>
          <p:cNvPr id="12" name="Номер слайда 28"/>
          <p:cNvSpPr>
            <a:spLocks noGrp="1"/>
          </p:cNvSpPr>
          <p:nvPr>
            <p:ph type="sldNum" sz="quarter" idx="12"/>
          </p:nvPr>
        </p:nvSpPr>
        <p:spPr>
          <a:xfrm>
            <a:off x="1216025" y="6354763"/>
            <a:ext cx="1219200" cy="366712"/>
          </a:xfrm>
        </p:spPr>
        <p:txBody>
          <a:bodyPr/>
          <a:lstStyle>
            <a:lvl1pPr>
              <a:defRPr/>
            </a:lvl1pPr>
          </a:lstStyle>
          <a:p>
            <a:pPr>
              <a:defRPr/>
            </a:pPr>
            <a:fld id="{A20CE18B-CAC8-4B48-9CB7-499FF197B3B8}" type="slidenum">
              <a:rPr lang="ru-RU"/>
              <a:pPr>
                <a:defRPr/>
              </a:pPr>
              <a:t>‹#›</a:t>
            </a:fld>
            <a:endParaRPr lang="ru-RU"/>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4852C697-4973-4BE7-BE13-500C4CC40796}" type="datetimeFigureOut">
              <a:rPr lang="ru-RU"/>
              <a:pPr>
                <a:defRPr/>
              </a:pPr>
              <a:t>29.01.2015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E607D77B-56FC-4D84-93F2-B98339081237}" type="slidenum">
              <a:rPr lang="ru-RU"/>
              <a:pPr>
                <a:defRPr/>
              </a:pPr>
              <a:t>‹#›</a:t>
            </a:fld>
            <a:endParaRPr lang="ru-RU"/>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5" name="Равнобедренный треугольник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ая соединительная линия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p:txBody>
          <a:bodyPr/>
          <a:lstStyle>
            <a:lvl1pPr>
              <a:defRPr/>
            </a:lvl1pPr>
          </a:lstStyle>
          <a:p>
            <a:pPr>
              <a:defRPr/>
            </a:pPr>
            <a:fld id="{6D86BEB2-AB8E-4C83-B59C-5DCAD4783153}" type="datetimeFigureOut">
              <a:rPr lang="ru-RU"/>
              <a:pPr>
                <a:defRPr/>
              </a:pPr>
              <a:t>29.01.2015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67B5E7B-FE78-416D-92E9-6EDDF0BF5CCE}" type="slidenum">
              <a:rPr lang="ru-RU"/>
              <a:pPr>
                <a:defRPr/>
              </a:pPr>
              <a:t>‹#›</a:t>
            </a:fld>
            <a:endParaRPr lang="ru-RU"/>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219200"/>
            <a:ext cx="8229600"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3308C36F-3719-4649-A5BD-09FA30141FF1}" type="datetimeFigureOut">
              <a:rPr lang="ru-RU"/>
              <a:pPr>
                <a:defRPr/>
              </a:pPr>
              <a:t>29.01.2015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7C8C50C6-2E98-46BD-B501-819EA6F83E5A}" type="slidenum">
              <a:rPr lang="ru-RU"/>
              <a:pPr>
                <a:defRPr/>
              </a:pPr>
              <a:t>‹#›</a:t>
            </a:fld>
            <a:endParaRPr lang="ru-RU"/>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1219200" y="2971800"/>
            <a:ext cx="6858000" cy="1066800"/>
          </a:xfrm>
        </p:spPr>
        <p:txBody>
          <a:bodyPr anchor="t"/>
          <a:lstStyle>
            <a:lvl1pPr algn="r">
              <a:buNone/>
              <a:defRPr sz="3200" b="0" cap="none" baseline="0"/>
            </a:lvl1pPr>
          </a:lstStyle>
          <a:p>
            <a:r>
              <a:rPr lang="ru-RU" smtClean="0"/>
              <a:t>Образец заголовка</a:t>
            </a:r>
            <a:endParaRPr lang="en-US"/>
          </a:p>
        </p:txBody>
      </p:sp>
      <p:sp>
        <p:nvSpPr>
          <p:cNvPr id="3" name="Текст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a:xfrm>
            <a:off x="6400800" y="6354763"/>
            <a:ext cx="2286000" cy="366712"/>
          </a:xfrm>
        </p:spPr>
        <p:txBody>
          <a:bodyPr/>
          <a:lstStyle>
            <a:lvl1pPr>
              <a:defRPr/>
            </a:lvl1pPr>
          </a:lstStyle>
          <a:p>
            <a:pPr>
              <a:defRPr/>
            </a:pPr>
            <a:fld id="{126E77E7-4A65-4306-A501-359A21916F68}" type="datetimeFigureOut">
              <a:rPr lang="ru-RU"/>
              <a:pPr>
                <a:defRPr/>
              </a:pPr>
              <a:t>29.01.2015</a:t>
            </a:fld>
            <a:endParaRPr lang="ru-RU"/>
          </a:p>
        </p:txBody>
      </p:sp>
      <p:sp>
        <p:nvSpPr>
          <p:cNvPr id="7" name="Нижний колонтитул 4"/>
          <p:cNvSpPr>
            <a:spLocks noGrp="1"/>
          </p:cNvSpPr>
          <p:nvPr>
            <p:ph type="ftr" sz="quarter" idx="11"/>
          </p:nvPr>
        </p:nvSpPr>
        <p:spPr>
          <a:xfrm>
            <a:off x="2898775" y="6354763"/>
            <a:ext cx="3475038" cy="366712"/>
          </a:xfrm>
        </p:spPr>
        <p:txBody>
          <a:bodyPr/>
          <a:lstStyle>
            <a:lvl1pPr>
              <a:defRPr/>
            </a:lvl1pPr>
          </a:lstStyle>
          <a:p>
            <a:pPr>
              <a:defRPr/>
            </a:pPr>
            <a:endParaRPr lang="ru-RU"/>
          </a:p>
        </p:txBody>
      </p:sp>
      <p:sp>
        <p:nvSpPr>
          <p:cNvPr id="8" name="Номер слайда 5"/>
          <p:cNvSpPr>
            <a:spLocks noGrp="1"/>
          </p:cNvSpPr>
          <p:nvPr>
            <p:ph type="sldNum" sz="quarter" idx="12"/>
          </p:nvPr>
        </p:nvSpPr>
        <p:spPr>
          <a:xfrm>
            <a:off x="1069975" y="6354763"/>
            <a:ext cx="1520825" cy="366712"/>
          </a:xfrm>
        </p:spPr>
        <p:txBody>
          <a:bodyPr/>
          <a:lstStyle>
            <a:lvl1pPr>
              <a:defRPr/>
            </a:lvl1pPr>
          </a:lstStyle>
          <a:p>
            <a:pPr>
              <a:defRPr/>
            </a:pPr>
            <a:fld id="{641FD5D9-64BF-4D8E-8B3A-32AEAD312136}"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219200"/>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632198" y="1216152"/>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6E1F40B9-B19E-4E4A-8949-9B5638775D5F}" type="datetimeFigureOut">
              <a:rPr lang="ru-RU"/>
              <a:pPr>
                <a:defRPr/>
              </a:pPr>
              <a:t>29.01.2015</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D43BAEE2-B21C-45AF-AE09-CA5212DB9471}" type="slidenum">
              <a:rPr lang="ru-RU"/>
              <a:pPr>
                <a:defRPr/>
              </a:pPr>
              <a:t>‹#›</a:t>
            </a:fld>
            <a:endParaRPr lang="ru-RU"/>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11" name="Содержимое 10"/>
          <p:cNvSpPr>
            <a:spLocks noGrp="1"/>
          </p:cNvSpPr>
          <p:nvPr>
            <p:ph sz="quarter" idx="2"/>
          </p:nvPr>
        </p:nvSpPr>
        <p:spPr>
          <a:xfrm>
            <a:off x="457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648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a:defRPr/>
            </a:lvl1pPr>
          </a:lstStyle>
          <a:p>
            <a:pPr>
              <a:defRPr/>
            </a:pPr>
            <a:fld id="{0C682AE4-D1E3-470C-A17E-2EB95A6D6F27}" type="datetimeFigureOut">
              <a:rPr lang="ru-RU"/>
              <a:pPr>
                <a:defRPr/>
              </a:pPr>
              <a:t>29.01.2015</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5AE4EC5C-1E04-4016-B100-513E37E266E2}" type="slidenum">
              <a:rPr lang="ru-RU"/>
              <a:pPr>
                <a:defRPr/>
              </a:pPr>
              <a:t>‹#›</a:t>
            </a:fld>
            <a:endParaRPr lang="ru-RU"/>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Равнобедренный треугольник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4" name="Дата 2"/>
          <p:cNvSpPr>
            <a:spLocks noGrp="1"/>
          </p:cNvSpPr>
          <p:nvPr>
            <p:ph type="dt" sz="half" idx="10"/>
          </p:nvPr>
        </p:nvSpPr>
        <p:spPr/>
        <p:txBody>
          <a:bodyPr/>
          <a:lstStyle>
            <a:lvl1pPr>
              <a:defRPr/>
            </a:lvl1pPr>
          </a:lstStyle>
          <a:p>
            <a:pPr>
              <a:defRPr/>
            </a:pPr>
            <a:fld id="{09FEC4F2-75BC-4B69-A404-5E9DBBBAFCDA}" type="datetimeFigureOut">
              <a:rPr lang="ru-RU"/>
              <a:pPr>
                <a:defRPr/>
              </a:pPr>
              <a:t>29.01.2015</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09F3FE7C-E216-4D08-A4A3-991C6FEF9CC9}" type="slidenum">
              <a:rPr lang="ru-RU"/>
              <a:pPr>
                <a:defRPr/>
              </a:pPr>
              <a:t>‹#›</a:t>
            </a:fld>
            <a:endParaRPr lang="ru-RU"/>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3" name="Равнобедренный треугольник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Дата 1"/>
          <p:cNvSpPr>
            <a:spLocks noGrp="1"/>
          </p:cNvSpPr>
          <p:nvPr>
            <p:ph type="dt" sz="half" idx="10"/>
          </p:nvPr>
        </p:nvSpPr>
        <p:spPr/>
        <p:txBody>
          <a:bodyPr/>
          <a:lstStyle>
            <a:lvl1pPr>
              <a:defRPr/>
            </a:lvl1pPr>
          </a:lstStyle>
          <a:p>
            <a:pPr>
              <a:defRPr/>
            </a:pPr>
            <a:fld id="{725CF31F-5760-462E-9879-75236C9A317E}" type="datetimeFigureOut">
              <a:rPr lang="ru-RU"/>
              <a:pPr>
                <a:defRPr/>
              </a:pPr>
              <a:t>29.01.2015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3"/>
          <p:cNvSpPr>
            <a:spLocks noGrp="1"/>
          </p:cNvSpPr>
          <p:nvPr>
            <p:ph type="sldNum" sz="quarter" idx="12"/>
          </p:nvPr>
        </p:nvSpPr>
        <p:spPr/>
        <p:txBody>
          <a:bodyPr/>
          <a:lstStyle>
            <a:lvl1pPr>
              <a:defRPr/>
            </a:lvl1pPr>
          </a:lstStyle>
          <a:p>
            <a:pPr>
              <a:defRPr/>
            </a:pPr>
            <a:fld id="{C619EB88-69D7-4A84-B867-4014B636B482}" type="slidenum">
              <a:rPr lang="ru-RU"/>
              <a:pPr>
                <a:defRPr/>
              </a:pPr>
              <a:t>‹#›</a:t>
            </a:fld>
            <a:endParaRPr lang="ru-RU"/>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Прямая соединительная линия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Равнобедренный треугольник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ru-RU" smtClean="0"/>
              <a:t>Образец заголовка</a:t>
            </a:r>
            <a:endParaRPr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2" name="Содержимое 11"/>
          <p:cNvSpPr>
            <a:spLocks noGrp="1"/>
          </p:cNvSpPr>
          <p:nvPr>
            <p:ph sz="quarter" idx="1"/>
          </p:nvPr>
        </p:nvSpPr>
        <p:spPr>
          <a:xfrm>
            <a:off x="304800" y="304800"/>
            <a:ext cx="57150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4"/>
          <p:cNvSpPr>
            <a:spLocks noGrp="1"/>
          </p:cNvSpPr>
          <p:nvPr>
            <p:ph type="dt" sz="half" idx="10"/>
          </p:nvPr>
        </p:nvSpPr>
        <p:spPr/>
        <p:txBody>
          <a:bodyPr/>
          <a:lstStyle>
            <a:lvl1pPr>
              <a:defRPr/>
            </a:lvl1pPr>
          </a:lstStyle>
          <a:p>
            <a:pPr>
              <a:defRPr/>
            </a:pPr>
            <a:fld id="{A6D52DD2-5418-48D8-80DB-1095F32EDEDB}" type="datetimeFigureOut">
              <a:rPr lang="ru-RU"/>
              <a:pPr>
                <a:defRPr/>
              </a:pPr>
              <a:t>29.01.2015</a:t>
            </a:fld>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p:txBody>
          <a:bodyPr/>
          <a:lstStyle>
            <a:lvl1pPr>
              <a:defRPr/>
            </a:lvl1pPr>
          </a:lstStyle>
          <a:p>
            <a:pPr>
              <a:defRPr/>
            </a:pPr>
            <a:fld id="{FD176B98-4BD4-4BAA-9872-9E5A8777D8F6}" type="slidenum">
              <a:rPr lang="ru-RU"/>
              <a:pPr>
                <a:defRPr/>
              </a:pPr>
              <a:t>‹#›</a:t>
            </a:fld>
            <a:endParaRPr lang="ru-RU"/>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Равнобедренный треугольник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8" name="Дата 4"/>
          <p:cNvSpPr>
            <a:spLocks noGrp="1"/>
          </p:cNvSpPr>
          <p:nvPr>
            <p:ph type="dt" sz="half" idx="10"/>
          </p:nvPr>
        </p:nvSpPr>
        <p:spPr/>
        <p:txBody>
          <a:bodyPr/>
          <a:lstStyle>
            <a:lvl1pPr>
              <a:defRPr/>
            </a:lvl1pPr>
          </a:lstStyle>
          <a:p>
            <a:pPr>
              <a:defRPr/>
            </a:pPr>
            <a:fld id="{94DD92B9-ACD6-4545-BC08-CC3CA4A897B6}" type="datetimeFigureOut">
              <a:rPr lang="ru-RU"/>
              <a:pPr>
                <a:defRPr/>
              </a:pPr>
              <a:t>29.01.2015</a:t>
            </a:fld>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p:txBody>
          <a:bodyPr/>
          <a:lstStyle>
            <a:lvl1pPr>
              <a:defRPr/>
            </a:lvl1pPr>
          </a:lstStyle>
          <a:p>
            <a:pPr>
              <a:defRPr/>
            </a:pPr>
            <a:fld id="{87EE75CE-1C1C-436F-AEF7-67945AB0968F}"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defRPr>
            </a:lvl1pPr>
          </a:lstStyle>
          <a:p>
            <a:pPr>
              <a:defRPr/>
            </a:pPr>
            <a:fld id="{BC8FE6BA-E826-404B-9102-F6787DC9DB72}" type="datetimeFigureOut">
              <a:rPr lang="ru-RU"/>
              <a:pPr>
                <a:defRPr/>
              </a:pPr>
              <a:t>29.01.2015</a:t>
            </a:fld>
            <a:endParaRPr lang="ru-RU"/>
          </a:p>
        </p:txBody>
      </p:sp>
      <p:sp>
        <p:nvSpPr>
          <p:cNvPr id="3" name="Нижний колонтитул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ru-RU"/>
          </a:p>
        </p:txBody>
      </p:sp>
      <p:sp>
        <p:nvSpPr>
          <p:cNvPr id="23" name="Номер слайда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defRPr>
            </a:lvl1pPr>
          </a:lstStyle>
          <a:p>
            <a:pPr>
              <a:defRPr/>
            </a:pPr>
            <a:fld id="{31244489-F6A0-4E1A-8577-81BD31E70603}" type="slidenum">
              <a:rPr lang="ru-RU"/>
              <a:pPr>
                <a:defRPr/>
              </a:pPr>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Равнобедренный треугольник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7" r:id="rId3"/>
    <p:sldLayoutId id="2147483694" r:id="rId4"/>
    <p:sldLayoutId id="2147483693" r:id="rId5"/>
    <p:sldLayoutId id="2147483698" r:id="rId6"/>
    <p:sldLayoutId id="2147483699" r:id="rId7"/>
    <p:sldLayoutId id="2147483700" r:id="rId8"/>
    <p:sldLayoutId id="2147483701" r:id="rId9"/>
    <p:sldLayoutId id="2147483692" r:id="rId10"/>
    <p:sldLayoutId id="2147483702" r:id="rId11"/>
  </p:sldLayoutIdLst>
  <p:transition>
    <p:cut/>
  </p:transition>
  <p:txStyles>
    <p:title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Cambria" pitchFamily="18" charset="0"/>
        </a:defRPr>
      </a:lvl2pPr>
      <a:lvl3pPr algn="l" rtl="0" fontAlgn="base">
        <a:spcBef>
          <a:spcPct val="0"/>
        </a:spcBef>
        <a:spcAft>
          <a:spcPct val="0"/>
        </a:spcAft>
        <a:defRPr sz="3200">
          <a:solidFill>
            <a:schemeClr val="tx2"/>
          </a:solidFill>
          <a:latin typeface="Cambria" pitchFamily="18" charset="0"/>
        </a:defRPr>
      </a:lvl3pPr>
      <a:lvl4pPr algn="l" rtl="0" fontAlgn="base">
        <a:spcBef>
          <a:spcPct val="0"/>
        </a:spcBef>
        <a:spcAft>
          <a:spcPct val="0"/>
        </a:spcAft>
        <a:defRPr sz="3200">
          <a:solidFill>
            <a:schemeClr val="tx2"/>
          </a:solidFill>
          <a:latin typeface="Cambria" pitchFamily="18" charset="0"/>
        </a:defRPr>
      </a:lvl4pPr>
      <a:lvl5pPr algn="l" rtl="0" fontAlgn="base">
        <a:spcBef>
          <a:spcPct val="0"/>
        </a:spcBef>
        <a:spcAft>
          <a:spcPct val="0"/>
        </a:spcAft>
        <a:defRPr sz="3200">
          <a:solidFill>
            <a:schemeClr val="tx2"/>
          </a:solidFill>
          <a:latin typeface="Cambria" pitchFamily="18" charset="0"/>
        </a:defRPr>
      </a:lvl5pPr>
      <a:lvl6pPr marL="457200" algn="l" rtl="0" fontAlgn="base">
        <a:spcBef>
          <a:spcPct val="0"/>
        </a:spcBef>
        <a:spcAft>
          <a:spcPct val="0"/>
        </a:spcAft>
        <a:defRPr sz="3200">
          <a:solidFill>
            <a:schemeClr val="tx2"/>
          </a:solidFill>
          <a:latin typeface="Cambria" pitchFamily="18" charset="0"/>
        </a:defRPr>
      </a:lvl6pPr>
      <a:lvl7pPr marL="914400" algn="l" rtl="0" fontAlgn="base">
        <a:spcBef>
          <a:spcPct val="0"/>
        </a:spcBef>
        <a:spcAft>
          <a:spcPct val="0"/>
        </a:spcAft>
        <a:defRPr sz="3200">
          <a:solidFill>
            <a:schemeClr val="tx2"/>
          </a:solidFill>
          <a:latin typeface="Cambria" pitchFamily="18" charset="0"/>
        </a:defRPr>
      </a:lvl7pPr>
      <a:lvl8pPr marL="1371600" algn="l" rtl="0" fontAlgn="base">
        <a:spcBef>
          <a:spcPct val="0"/>
        </a:spcBef>
        <a:spcAft>
          <a:spcPct val="0"/>
        </a:spcAft>
        <a:defRPr sz="3200">
          <a:solidFill>
            <a:schemeClr val="tx2"/>
          </a:solidFill>
          <a:latin typeface="Cambria" pitchFamily="18" charset="0"/>
        </a:defRPr>
      </a:lvl8pPr>
      <a:lvl9pPr marL="1828800" algn="l" rtl="0" fontAlgn="base">
        <a:spcBef>
          <a:spcPct val="0"/>
        </a:spcBef>
        <a:spcAft>
          <a:spcPct val="0"/>
        </a:spcAft>
        <a:defRPr sz="3200">
          <a:solidFill>
            <a:schemeClr val="tx2"/>
          </a:solidFill>
          <a:latin typeface="Cambria" pitchFamily="18" charset="0"/>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fontAlgn="base">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ctrTitle"/>
          </p:nvPr>
        </p:nvSpPr>
        <p:spPr>
          <a:xfrm>
            <a:off x="685800" y="500063"/>
            <a:ext cx="7772400" cy="1785937"/>
          </a:xfrm>
        </p:spPr>
        <p:txBody>
          <a:bodyPr/>
          <a:lstStyle/>
          <a:p>
            <a:pPr algn="ctr"/>
            <a:r>
              <a:rPr lang="ru-RU" smtClean="0">
                <a:latin typeface="Times New Roman" pitchFamily="18" charset="0"/>
                <a:cs typeface="Times New Roman" pitchFamily="18" charset="0"/>
              </a:rPr>
              <a:t>Коневский Рождество-Богородичный монастырь</a:t>
            </a:r>
          </a:p>
        </p:txBody>
      </p:sp>
      <p:sp>
        <p:nvSpPr>
          <p:cNvPr id="3" name="Подзаголовок 2"/>
          <p:cNvSpPr>
            <a:spLocks noGrp="1"/>
          </p:cNvSpPr>
          <p:nvPr>
            <p:ph type="subTitle" idx="1"/>
          </p:nvPr>
        </p:nvSpPr>
        <p:spPr>
          <a:xfrm>
            <a:off x="5715000" y="3571875"/>
            <a:ext cx="3000375" cy="3286125"/>
          </a:xfrm>
        </p:spPr>
        <p:txBody>
          <a:bodyPr>
            <a:normAutofit/>
          </a:bodyPr>
          <a:lstStyle/>
          <a:p>
            <a:pPr algn="l" fontAlgn="auto">
              <a:spcAft>
                <a:spcPts val="0"/>
              </a:spcAft>
              <a:buFont typeface="Wingdings 3"/>
              <a:buNone/>
              <a:defRPr/>
            </a:pPr>
            <a:endParaRPr lang="ru-RU" dirty="0" smtClean="0">
              <a:latin typeface="Times New Roman" pitchFamily="18" charset="0"/>
              <a:cs typeface="Times New Roman" pitchFamily="18" charset="0"/>
            </a:endParaRPr>
          </a:p>
          <a:p>
            <a:pPr algn="l" fontAlgn="auto">
              <a:spcAft>
                <a:spcPts val="0"/>
              </a:spcAft>
              <a:buFont typeface="Wingdings 3"/>
              <a:buNone/>
              <a:defRPr/>
            </a:pPr>
            <a:r>
              <a:rPr lang="ru-RU" dirty="0" smtClean="0">
                <a:latin typeface="Times New Roman" pitchFamily="18" charset="0"/>
                <a:cs typeface="Times New Roman" pitchFamily="18" charset="0"/>
              </a:rPr>
              <a:t>Работу выполнили   ученицы 11 б класса</a:t>
            </a:r>
          </a:p>
          <a:p>
            <a:pPr algn="l" fontAlgn="auto">
              <a:spcAft>
                <a:spcPts val="0"/>
              </a:spcAft>
              <a:buFont typeface="Wingdings 3"/>
              <a:buNone/>
              <a:defRPr/>
            </a:pPr>
            <a:r>
              <a:rPr lang="ru-RU" smtClean="0">
                <a:latin typeface="Times New Roman" pitchFamily="18" charset="0"/>
                <a:cs typeface="Times New Roman" pitchFamily="18" charset="0"/>
              </a:rPr>
              <a:t>Школы № 222 </a:t>
            </a:r>
            <a:endParaRPr lang="ru-RU" dirty="0" smtClean="0">
              <a:latin typeface="Times New Roman" pitchFamily="18" charset="0"/>
              <a:cs typeface="Times New Roman" pitchFamily="18" charset="0"/>
            </a:endParaRPr>
          </a:p>
          <a:p>
            <a:pPr algn="l" fontAlgn="auto">
              <a:spcAft>
                <a:spcPts val="0"/>
              </a:spcAft>
              <a:buFont typeface="Wingdings 3"/>
              <a:buNone/>
              <a:defRPr/>
            </a:pPr>
            <a:endParaRPr lang="ru-RU" dirty="0" smtClean="0">
              <a:latin typeface="Times New Roman" pitchFamily="18" charset="0"/>
              <a:cs typeface="Times New Roman" pitchFamily="18" charset="0"/>
            </a:endParaRPr>
          </a:p>
          <a:p>
            <a:pPr algn="l" fontAlgn="auto">
              <a:spcAft>
                <a:spcPts val="0"/>
              </a:spcAft>
              <a:buFont typeface="Wingdings 3"/>
              <a:buNone/>
              <a:defRPr/>
            </a:pPr>
            <a:r>
              <a:rPr lang="ru-RU" dirty="0" err="1" smtClean="0">
                <a:latin typeface="Times New Roman" pitchFamily="18" charset="0"/>
                <a:cs typeface="Times New Roman" pitchFamily="18" charset="0"/>
              </a:rPr>
              <a:t>Теслова</a:t>
            </a:r>
            <a:r>
              <a:rPr lang="ru-RU" dirty="0" smtClean="0">
                <a:latin typeface="Times New Roman" pitchFamily="18" charset="0"/>
                <a:cs typeface="Times New Roman" pitchFamily="18" charset="0"/>
              </a:rPr>
              <a:t> Кристина и </a:t>
            </a:r>
            <a:r>
              <a:rPr lang="ru-RU" dirty="0" err="1" smtClean="0">
                <a:latin typeface="Times New Roman" pitchFamily="18" charset="0"/>
                <a:cs typeface="Times New Roman" pitchFamily="18" charset="0"/>
              </a:rPr>
              <a:t>Солодова</a:t>
            </a:r>
            <a:r>
              <a:rPr lang="ru-RU" dirty="0" smtClean="0">
                <a:latin typeface="Times New Roman" pitchFamily="18" charset="0"/>
                <a:cs typeface="Times New Roman" pitchFamily="18" charset="0"/>
              </a:rPr>
              <a:t> Ольга</a:t>
            </a:r>
            <a:endParaRPr lang="ru-RU"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500063"/>
            <a:ext cx="8229600" cy="1276350"/>
          </a:xfrm>
        </p:spPr>
        <p:txBody>
          <a:bodyPr>
            <a:normAutofit fontScale="90000"/>
          </a:bodyPr>
          <a:lstStyle/>
          <a:p>
            <a:pPr algn="ctr" fontAlgn="auto">
              <a:spcAft>
                <a:spcPts val="0"/>
              </a:spcAft>
              <a:defRPr/>
            </a:pPr>
            <a:r>
              <a:rPr lang="en-US" b="1" dirty="0" smtClean="0"/>
              <a:t>XXI</a:t>
            </a:r>
            <a:r>
              <a:rPr lang="ru-RU" b="1" dirty="0" smtClean="0"/>
              <a:t/>
            </a:r>
            <a:br>
              <a:rPr lang="ru-RU" b="1" dirty="0" smtClean="0"/>
            </a:br>
            <a:r>
              <a:rPr lang="ru-RU" sz="2200" dirty="0" smtClean="0">
                <a:latin typeface="Times New Roman" pitchFamily="18" charset="0"/>
                <a:cs typeface="Times New Roman" pitchFamily="18" charset="0"/>
              </a:rPr>
              <a:t>Сегодня этот монастырь один самых посещаемых в России</a:t>
            </a:r>
            <a:r>
              <a:rPr lang="ru-RU" b="1" dirty="0" smtClean="0"/>
              <a:t/>
            </a:r>
            <a:br>
              <a:rPr lang="ru-RU" b="1" dirty="0" smtClean="0"/>
            </a:br>
            <a:r>
              <a:rPr lang="en-US" b="1" dirty="0" smtClean="0"/>
              <a:t/>
            </a:r>
            <a:br>
              <a:rPr lang="en-US" b="1" dirty="0" smtClean="0"/>
            </a:br>
            <a:endParaRPr lang="ru-RU" b="1" dirty="0"/>
          </a:p>
        </p:txBody>
      </p:sp>
      <p:pic>
        <p:nvPicPr>
          <p:cNvPr id="29698" name="Содержимое 3" descr="00HnqyJB7Us5vSDKC8OF.jpeg"/>
          <p:cNvPicPr>
            <a:picLocks noGrp="1" noChangeAspect="1"/>
          </p:cNvPicPr>
          <p:nvPr>
            <p:ph sz="quarter" idx="1"/>
          </p:nvPr>
        </p:nvPicPr>
        <p:blipFill>
          <a:blip r:embed="rId2"/>
          <a:srcRect/>
          <a:stretch>
            <a:fillRect/>
          </a:stretch>
        </p:blipFill>
        <p:spPr>
          <a:xfrm>
            <a:off x="357188" y="1571625"/>
            <a:ext cx="8358187" cy="5080000"/>
          </a:xfrm>
          <a:noFill/>
        </p:spPr>
      </p:pic>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Рисунок 3" descr="post-269054-1340294156_thumb.jpg"/>
          <p:cNvPicPr>
            <a:picLocks noChangeAspect="1"/>
          </p:cNvPicPr>
          <p:nvPr/>
        </p:nvPicPr>
        <p:blipFill>
          <a:blip r:embed="rId3"/>
          <a:srcRect/>
          <a:stretch>
            <a:fillRect/>
          </a:stretch>
        </p:blipFill>
        <p:spPr bwMode="auto">
          <a:xfrm>
            <a:off x="0" y="0"/>
            <a:ext cx="9144000" cy="4786313"/>
          </a:xfrm>
          <a:prstGeom prst="rect">
            <a:avLst/>
          </a:prstGeom>
          <a:noFill/>
          <a:ln w="9525">
            <a:noFill/>
            <a:miter lim="800000"/>
            <a:headEnd/>
            <a:tailEnd/>
          </a:ln>
        </p:spPr>
      </p:pic>
      <p:sp>
        <p:nvSpPr>
          <p:cNvPr id="3" name="Содержимое 2"/>
          <p:cNvSpPr>
            <a:spLocks noGrp="1"/>
          </p:cNvSpPr>
          <p:nvPr>
            <p:ph sz="quarter" idx="1"/>
          </p:nvPr>
        </p:nvSpPr>
        <p:spPr>
          <a:xfrm>
            <a:off x="714375" y="4786313"/>
            <a:ext cx="7286625" cy="2071687"/>
          </a:xfrm>
        </p:spPr>
        <p:style>
          <a:lnRef idx="2">
            <a:schemeClr val="accent2"/>
          </a:lnRef>
          <a:fillRef idx="1">
            <a:schemeClr val="lt1"/>
          </a:fillRef>
          <a:effectRef idx="0">
            <a:schemeClr val="accent2"/>
          </a:effectRef>
          <a:fontRef idx="minor">
            <a:schemeClr val="dk1"/>
          </a:fontRef>
        </p:style>
        <p:txBody>
          <a:bodyPr>
            <a:normAutofit lnSpcReduction="10000"/>
          </a:bodyPr>
          <a:lstStyle/>
          <a:p>
            <a:pPr marL="274320" indent="-274320" fontAlgn="auto">
              <a:spcAft>
                <a:spcPts val="0"/>
              </a:spcAft>
              <a:buFont typeface="Wingdings 3"/>
              <a:buNone/>
              <a:defRPr/>
            </a:pPr>
            <a:r>
              <a:rPr lang="ru-RU" sz="2000" dirty="0" smtClean="0">
                <a:latin typeface="Times New Roman" pitchFamily="18" charset="0"/>
                <a:cs typeface="Times New Roman" pitchFamily="18" charset="0"/>
              </a:rPr>
              <a:t>		Остров </a:t>
            </a:r>
            <a:r>
              <a:rPr lang="ru-RU" sz="2000" dirty="0" err="1" smtClean="0">
                <a:latin typeface="Times New Roman" pitchFamily="18" charset="0"/>
                <a:cs typeface="Times New Roman" pitchFamily="18" charset="0"/>
              </a:rPr>
              <a:t>Коневец</a:t>
            </a:r>
            <a:r>
              <a:rPr lang="ru-RU" sz="2000" dirty="0" smtClean="0">
                <a:latin typeface="Times New Roman" pitchFamily="18" charset="0"/>
                <a:cs typeface="Times New Roman" pitchFamily="18" charset="0"/>
              </a:rPr>
              <a:t> имеет размеры 5 </a:t>
            </a:r>
            <a:r>
              <a:rPr lang="ru-RU" sz="2000" dirty="0" err="1" smtClean="0">
                <a:latin typeface="Times New Roman" pitchFamily="18" charset="0"/>
                <a:cs typeface="Times New Roman" pitchFamily="18" charset="0"/>
              </a:rPr>
              <a:t>x</a:t>
            </a:r>
            <a:r>
              <a:rPr lang="ru-RU" sz="2000" dirty="0" smtClean="0">
                <a:latin typeface="Times New Roman" pitchFamily="18" charset="0"/>
                <a:cs typeface="Times New Roman" pitchFamily="18" charset="0"/>
              </a:rPr>
              <a:t> 2 км, расположен примерно в 5 км от материка и отделён от него </a:t>
            </a:r>
            <a:r>
              <a:rPr lang="ru-RU" sz="2000" dirty="0" err="1" smtClean="0">
                <a:latin typeface="Times New Roman" pitchFamily="18" charset="0"/>
                <a:cs typeface="Times New Roman" pitchFamily="18" charset="0"/>
              </a:rPr>
              <a:t>Коневецким</a:t>
            </a:r>
            <a:r>
              <a:rPr lang="ru-RU" sz="2000" dirty="0" smtClean="0">
                <a:latin typeface="Times New Roman" pitchFamily="18" charset="0"/>
                <a:cs typeface="Times New Roman" pitchFamily="18" charset="0"/>
              </a:rPr>
              <a:t> проливом. В Средние века на острове находилось языческое святилище финских племён, которые особенно почитали огромный валун в форме черепа лошади, весом более 750 тонн. Этот валун известен как «Конь-Камень», он и дал название острову.</a:t>
            </a:r>
            <a:endParaRPr lang="ru-RU" sz="2000" dirty="0">
              <a:latin typeface="Times New Roman" pitchFamily="18" charset="0"/>
              <a:cs typeface="Times New Roman" pitchFamily="18" charset="0"/>
            </a:endParaRPr>
          </a:p>
        </p:txBody>
      </p:sp>
      <p:sp>
        <p:nvSpPr>
          <p:cNvPr id="16387" name="TextBox 4"/>
          <p:cNvSpPr txBox="1">
            <a:spLocks noChangeArrowheads="1"/>
          </p:cNvSpPr>
          <p:nvPr/>
        </p:nvSpPr>
        <p:spPr bwMode="auto">
          <a:xfrm>
            <a:off x="1000125" y="4214813"/>
            <a:ext cx="8429625" cy="369887"/>
          </a:xfrm>
          <a:prstGeom prst="rect">
            <a:avLst/>
          </a:prstGeom>
          <a:noFill/>
          <a:ln w="9525">
            <a:noFill/>
            <a:miter lim="800000"/>
            <a:headEnd/>
            <a:tailEnd/>
          </a:ln>
        </p:spPr>
        <p:txBody>
          <a:bodyPr>
            <a:spAutoFit/>
          </a:bodyPr>
          <a:lstStyle/>
          <a:p>
            <a:endParaRPr lang="ru-RU">
              <a:latin typeface="Calibri" pitchFamily="34" charset="0"/>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63" y="357188"/>
            <a:ext cx="3500437" cy="6072187"/>
          </a:xfrm>
        </p:spPr>
        <p:txBody>
          <a:bodyPr>
            <a:normAutofit fontScale="92500" lnSpcReduction="10000"/>
          </a:bodyPr>
          <a:lstStyle/>
          <a:p>
            <a:pPr marL="274320" indent="-274320" fontAlgn="auto">
              <a:spcAft>
                <a:spcPts val="0"/>
              </a:spcAft>
              <a:buFont typeface="Wingdings 3"/>
              <a:buNone/>
              <a:defRPr/>
            </a:pPr>
            <a:r>
              <a:rPr lang="ru-RU" sz="2000" dirty="0" smtClean="0">
                <a:latin typeface="Times New Roman" pitchFamily="18" charset="0"/>
                <a:cs typeface="Times New Roman" pitchFamily="18" charset="0"/>
              </a:rPr>
              <a:t>		Монастырь был основан в 1393 году преподобным Арсением </a:t>
            </a:r>
            <a:r>
              <a:rPr lang="ru-RU" sz="2000" dirty="0" err="1" smtClean="0">
                <a:latin typeface="Times New Roman" pitchFamily="18" charset="0"/>
                <a:cs typeface="Times New Roman" pitchFamily="18" charset="0"/>
              </a:rPr>
              <a:t>Коневским</a:t>
            </a:r>
            <a:r>
              <a:rPr lang="ru-RU" sz="2000" dirty="0" smtClean="0">
                <a:latin typeface="Times New Roman" pitchFamily="18" charset="0"/>
                <a:cs typeface="Times New Roman" pitchFamily="18" charset="0"/>
              </a:rPr>
              <a:t>, который хотел обратить карелов-язычников в христианство. Местоположение монастыря изменялось один раз, чтобы избежать наводнения. Собор Рождества Богородицы был заложен св. Арсением в 1421 году, он был главной церковью монастыря с основной святыней — чудотворной </a:t>
            </a:r>
            <a:r>
              <a:rPr lang="ru-RU" sz="2000" dirty="0" err="1" smtClean="0">
                <a:latin typeface="Times New Roman" pitchFamily="18" charset="0"/>
                <a:cs typeface="Times New Roman" pitchFamily="18" charset="0"/>
              </a:rPr>
              <a:t>Коневской</a:t>
            </a:r>
            <a:r>
              <a:rPr lang="ru-RU" sz="2000" dirty="0" smtClean="0">
                <a:latin typeface="Times New Roman" pitchFamily="18" charset="0"/>
                <a:cs typeface="Times New Roman" pitchFamily="18" charset="0"/>
              </a:rPr>
              <a:t> иконой Божией Матери, привезённой св. Арсением с Афона и представляющей Христа, играющего с птенцом голубя, что символизирует духовную чистоту.</a:t>
            </a:r>
            <a:endParaRPr lang="ru-RU" sz="2000" dirty="0">
              <a:latin typeface="Times New Roman" pitchFamily="18" charset="0"/>
              <a:cs typeface="Times New Roman" pitchFamily="18" charset="0"/>
            </a:endParaRPr>
          </a:p>
        </p:txBody>
      </p:sp>
      <p:pic>
        <p:nvPicPr>
          <p:cNvPr id="18434" name="Рисунок 3" descr="i400.jpg"/>
          <p:cNvPicPr>
            <a:picLocks noChangeAspect="1"/>
          </p:cNvPicPr>
          <p:nvPr/>
        </p:nvPicPr>
        <p:blipFill>
          <a:blip r:embed="rId3"/>
          <a:srcRect/>
          <a:stretch>
            <a:fillRect/>
          </a:stretch>
        </p:blipFill>
        <p:spPr bwMode="auto">
          <a:xfrm>
            <a:off x="4071938" y="142875"/>
            <a:ext cx="4857750" cy="6500813"/>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Содержимое 2"/>
          <p:cNvSpPr>
            <a:spLocks noGrp="1"/>
          </p:cNvSpPr>
          <p:nvPr>
            <p:ph sz="quarter" idx="1"/>
          </p:nvPr>
        </p:nvSpPr>
        <p:spPr>
          <a:xfrm>
            <a:off x="428625" y="1143000"/>
            <a:ext cx="8229600" cy="4937125"/>
          </a:xfrm>
        </p:spPr>
        <p:txBody>
          <a:bodyPr/>
          <a:lstStyle/>
          <a:p>
            <a:pPr>
              <a:buFont typeface="Wingdings 3" pitchFamily="18" charset="2"/>
              <a:buNone/>
            </a:pPr>
            <a:r>
              <a:rPr lang="ru-RU" smtClean="0"/>
              <a:t>		Монашеская община смогла начать обширные строительные проекты, начиная со строительства нового собора с колокольней в 1800—1809. Это огромное двухэтажное восьмиколонное здание было спроектировано местными старцами. Оно увенчано пятью восьмиугольными барабанами, поддерживающими пять синих куполов. Тот же стиль был применён для трёхэтажной колокольни (1810—1812), достигающей высоты 35 метров. Два скита — Коневский и Казанский, были созданы на месте древнего расположения монастыря.</a:t>
            </a:r>
          </a:p>
          <a:p>
            <a:endParaRPr lang="ru-RU" smtClean="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endParaRPr lang="ru-RU" smtClean="0"/>
          </a:p>
        </p:txBody>
      </p:sp>
      <p:pic>
        <p:nvPicPr>
          <p:cNvPr id="4" name="Объект 3" descr="cot_khutor_04.jpg"/>
          <p:cNvPicPr>
            <a:picLocks noGrp="1" noChangeAspect="1"/>
          </p:cNvPicPr>
          <p:nvPr>
            <p:ph sz="quarter" idx="1"/>
          </p:nvPr>
        </p:nvPicPr>
        <p:blipFill>
          <a:blip r:embed="rId2"/>
          <a:srcRect/>
          <a:stretch>
            <a:fillRect/>
          </a:stretch>
        </p:blipFill>
        <p:spPr>
          <a:xfrm>
            <a:off x="176213" y="100013"/>
            <a:ext cx="8859837" cy="6497637"/>
          </a:xfrm>
          <a:noFill/>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p:txBody>
          <a:bodyPr/>
          <a:lstStyle/>
          <a:p>
            <a:endParaRPr lang="ru-RU" smtClean="0"/>
          </a:p>
        </p:txBody>
      </p:sp>
      <p:pic>
        <p:nvPicPr>
          <p:cNvPr id="4" name="Объект 3" descr="02601f66d6875483c2163709ea2357e3.jpg"/>
          <p:cNvPicPr>
            <a:picLocks noGrp="1" noChangeAspect="1"/>
          </p:cNvPicPr>
          <p:nvPr>
            <p:ph sz="quarter" idx="1"/>
          </p:nvPr>
        </p:nvPicPr>
        <p:blipFill>
          <a:blip r:embed="rId2"/>
          <a:srcRect/>
          <a:stretch>
            <a:fillRect/>
          </a:stretch>
        </p:blipFill>
        <p:spPr>
          <a:xfrm>
            <a:off x="179388" y="476250"/>
            <a:ext cx="8782050" cy="5751513"/>
          </a:xfrm>
          <a:noFill/>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lstStyle/>
          <a:p>
            <a:endParaRPr lang="ru-RU" smtClean="0"/>
          </a:p>
        </p:txBody>
      </p:sp>
      <p:pic>
        <p:nvPicPr>
          <p:cNvPr id="4" name="Объект 3" descr="44781.jpg"/>
          <p:cNvPicPr>
            <a:picLocks noGrp="1" noChangeAspect="1"/>
          </p:cNvPicPr>
          <p:nvPr>
            <p:ph sz="quarter" idx="1"/>
          </p:nvPr>
        </p:nvPicPr>
        <p:blipFill>
          <a:blip r:embed="rId2"/>
          <a:srcRect/>
          <a:stretch>
            <a:fillRect/>
          </a:stretch>
        </p:blipFill>
        <p:spPr>
          <a:xfrm>
            <a:off x="611188" y="188913"/>
            <a:ext cx="7985125" cy="6372225"/>
          </a:xfrm>
          <a:noFill/>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en-US" b="1" dirty="0" smtClean="0"/>
              <a:t>XIX </a:t>
            </a:r>
            <a:r>
              <a:rPr lang="ru-RU" b="1" dirty="0" smtClean="0"/>
              <a:t>век</a:t>
            </a:r>
            <a:br>
              <a:rPr lang="ru-RU" b="1" dirty="0" smtClean="0"/>
            </a:br>
            <a:endParaRPr lang="ru-RU" dirty="0"/>
          </a:p>
        </p:txBody>
      </p:sp>
      <p:sp>
        <p:nvSpPr>
          <p:cNvPr id="25602" name="Содержимое 2"/>
          <p:cNvSpPr>
            <a:spLocks noGrp="1"/>
          </p:cNvSpPr>
          <p:nvPr>
            <p:ph sz="quarter" idx="1"/>
          </p:nvPr>
        </p:nvSpPr>
        <p:spPr>
          <a:xfrm>
            <a:off x="0" y="928688"/>
            <a:ext cx="8229600" cy="3357562"/>
          </a:xfrm>
        </p:spPr>
        <p:txBody>
          <a:bodyPr/>
          <a:lstStyle/>
          <a:p>
            <a:pPr>
              <a:buFont typeface="Wingdings 3" pitchFamily="18" charset="2"/>
              <a:buNone/>
            </a:pPr>
            <a:r>
              <a:rPr lang="ru-RU" smtClean="0"/>
              <a:t>		</a:t>
            </a:r>
            <a:r>
              <a:rPr lang="ru-RU" sz="2000" smtClean="0"/>
              <a:t>Золотое время монастыря пришлось на XIX век, когда его слава распространилась на имперскую столицу. 28 июня 1858 года остров посетил император Александр II с семейством, а также видные гости из Санкт-Петербурга, в том числе Александр Дюма и Фёдор Тютчев. Николай Лесков, в сочинениях 1873 года, описывает свои впечатления от посещения монастыря.</a:t>
            </a:r>
          </a:p>
          <a:p>
            <a:endParaRPr lang="ru-RU" smtClean="0"/>
          </a:p>
        </p:txBody>
      </p:sp>
      <p:pic>
        <p:nvPicPr>
          <p:cNvPr id="25603" name="Рисунок 3" descr="doc6b4l0upj88weo5b1304_800_480.jpg"/>
          <p:cNvPicPr>
            <a:picLocks noChangeAspect="1"/>
          </p:cNvPicPr>
          <p:nvPr/>
        </p:nvPicPr>
        <p:blipFill>
          <a:blip r:embed="rId3"/>
          <a:srcRect/>
          <a:stretch>
            <a:fillRect/>
          </a:stretch>
        </p:blipFill>
        <p:spPr bwMode="auto">
          <a:xfrm>
            <a:off x="3214688" y="3786188"/>
            <a:ext cx="2614612" cy="2905125"/>
          </a:xfrm>
          <a:prstGeom prst="rect">
            <a:avLst/>
          </a:prstGeom>
          <a:noFill/>
          <a:ln w="9525">
            <a:noFill/>
            <a:miter lim="800000"/>
            <a:headEnd/>
            <a:tailEnd/>
          </a:ln>
        </p:spPr>
      </p:pic>
      <p:pic>
        <p:nvPicPr>
          <p:cNvPr id="25604" name="Рисунок 4" descr="utchev.jpg"/>
          <p:cNvPicPr>
            <a:picLocks noChangeAspect="1"/>
          </p:cNvPicPr>
          <p:nvPr/>
        </p:nvPicPr>
        <p:blipFill>
          <a:blip r:embed="rId4"/>
          <a:srcRect/>
          <a:stretch>
            <a:fillRect/>
          </a:stretch>
        </p:blipFill>
        <p:spPr bwMode="auto">
          <a:xfrm>
            <a:off x="6500813" y="3786188"/>
            <a:ext cx="2266950" cy="2905125"/>
          </a:xfrm>
          <a:prstGeom prst="rect">
            <a:avLst/>
          </a:prstGeom>
          <a:noFill/>
          <a:ln w="9525">
            <a:noFill/>
            <a:miter lim="800000"/>
            <a:headEnd/>
            <a:tailEnd/>
          </a:ln>
        </p:spPr>
      </p:pic>
      <p:pic>
        <p:nvPicPr>
          <p:cNvPr id="25605" name="Рисунок 6" descr="df23ce6b325c0364facfd563fca10cc6.jpg"/>
          <p:cNvPicPr>
            <a:picLocks noChangeAspect="1"/>
          </p:cNvPicPr>
          <p:nvPr/>
        </p:nvPicPr>
        <p:blipFill>
          <a:blip r:embed="rId5"/>
          <a:srcRect/>
          <a:stretch>
            <a:fillRect/>
          </a:stretch>
        </p:blipFill>
        <p:spPr bwMode="auto">
          <a:xfrm>
            <a:off x="285750" y="3786188"/>
            <a:ext cx="2241550" cy="2928937"/>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en-US" b="1" dirty="0" smtClean="0"/>
              <a:t>XX </a:t>
            </a:r>
            <a:r>
              <a:rPr lang="ru-RU" b="1" dirty="0" smtClean="0"/>
              <a:t>век</a:t>
            </a:r>
            <a:br>
              <a:rPr lang="ru-RU" b="1" dirty="0" smtClean="0"/>
            </a:br>
            <a:endParaRPr lang="ru-RU" dirty="0"/>
          </a:p>
        </p:txBody>
      </p:sp>
      <p:sp>
        <p:nvSpPr>
          <p:cNvPr id="27650" name="Содержимое 2"/>
          <p:cNvSpPr>
            <a:spLocks noGrp="1"/>
          </p:cNvSpPr>
          <p:nvPr>
            <p:ph sz="quarter" idx="1"/>
          </p:nvPr>
        </p:nvSpPr>
        <p:spPr>
          <a:xfrm>
            <a:off x="500063" y="1071563"/>
            <a:ext cx="8229600" cy="4937125"/>
          </a:xfrm>
        </p:spPr>
        <p:txBody>
          <a:bodyPr/>
          <a:lstStyle/>
          <a:p>
            <a:pPr>
              <a:buFont typeface="Wingdings 3" pitchFamily="18" charset="2"/>
              <a:buNone/>
            </a:pPr>
            <a:r>
              <a:rPr lang="ru-RU" sz="2200" smtClean="0">
                <a:latin typeface="Times New Roman" pitchFamily="18" charset="0"/>
                <a:cs typeface="Times New Roman" pitchFamily="18" charset="0"/>
              </a:rPr>
              <a:t>	В советский период монастырь занимали военные.</a:t>
            </a:r>
          </a:p>
          <a:p>
            <a:pPr>
              <a:buFont typeface="Wingdings 3" pitchFamily="18" charset="2"/>
              <a:buNone/>
            </a:pPr>
            <a:r>
              <a:rPr lang="ru-RU" sz="2200" smtClean="0">
                <a:latin typeface="Times New Roman" pitchFamily="18" charset="0"/>
                <a:cs typeface="Times New Roman" pitchFamily="18" charset="0"/>
              </a:rPr>
              <a:t>	В 1990 году он стал одним из первых монастырей в регионе, которые было решено вернуть Русской Православной Церкви. В ноябре 1991 года были обретены мощи преподобного Арсения Коневского, скрытые от шведов в 1573 году. Сегодня монастырь посещает большое количество паломников и туристов, продолжаются восстановительные работы, открыты два подворья — в Петербурге и Приозерске.</a:t>
            </a:r>
          </a:p>
          <a:p>
            <a:endParaRPr lang="ru-RU" smtClean="0"/>
          </a:p>
        </p:txBody>
      </p:sp>
      <p:pic>
        <p:nvPicPr>
          <p:cNvPr id="27651" name="Рисунок 3" descr="Fragment-raki-s-moshhami-Prep.-Arseniya-Konevskogo.-Nizhniy-hram-sobora-Rozhdestva-Presvyatoy-Bogoroditsyi-Konevskogo-monastyirya.jpg"/>
          <p:cNvPicPr>
            <a:picLocks noChangeAspect="1"/>
          </p:cNvPicPr>
          <p:nvPr/>
        </p:nvPicPr>
        <p:blipFill>
          <a:blip r:embed="rId3"/>
          <a:srcRect/>
          <a:stretch>
            <a:fillRect/>
          </a:stretch>
        </p:blipFill>
        <p:spPr bwMode="auto">
          <a:xfrm>
            <a:off x="900113" y="3827463"/>
            <a:ext cx="4381500" cy="2752725"/>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87</TotalTime>
  <Words>319</Words>
  <Application>Microsoft Office PowerPoint</Application>
  <PresentationFormat>On-screen Show (4:3)</PresentationFormat>
  <Paragraphs>21</Paragraphs>
  <Slides>10</Slides>
  <Notes>6</Notes>
  <HiddenSlides>0</HiddenSlides>
  <MMClips>0</MMClips>
  <ScaleCrop>false</ScaleCrop>
  <HeadingPairs>
    <vt:vector size="6" baseType="variant">
      <vt:variant>
        <vt:lpstr>Использованные шрифты</vt:lpstr>
      </vt:variant>
      <vt:variant>
        <vt:i4>8</vt:i4>
      </vt:variant>
      <vt:variant>
        <vt:lpstr>Шаблон оформления</vt:lpstr>
      </vt:variant>
      <vt:variant>
        <vt:i4>8</vt:i4>
      </vt:variant>
      <vt:variant>
        <vt:lpstr>Заголовки слайдов</vt:lpstr>
      </vt:variant>
      <vt:variant>
        <vt:i4>10</vt:i4>
      </vt:variant>
    </vt:vector>
  </HeadingPairs>
  <TitlesOfParts>
    <vt:vector size="26" baseType="lpstr">
      <vt:lpstr>Calibri</vt:lpstr>
      <vt:lpstr>Arial</vt:lpstr>
      <vt:lpstr>Cambria</vt:lpstr>
      <vt:lpstr>Wingdings 3</vt:lpstr>
      <vt:lpstr>Wingdings</vt:lpstr>
      <vt:lpstr>Gill Sans MT</vt:lpstr>
      <vt:lpstr>Times New Roman</vt:lpstr>
      <vt:lpstr>Bookman Old Style</vt:lpstr>
      <vt:lpstr>Начальная</vt:lpstr>
      <vt:lpstr>Начальная</vt:lpstr>
      <vt:lpstr>Начальная</vt:lpstr>
      <vt:lpstr>Начальная</vt:lpstr>
      <vt:lpstr>Начальная</vt:lpstr>
      <vt:lpstr>Начальная</vt:lpstr>
      <vt:lpstr>Начальная</vt:lpstr>
      <vt:lpstr>Начальная</vt:lpstr>
      <vt:lpstr>Коневский Рождество-Богородичный монастырь</vt:lpstr>
      <vt:lpstr>Слайд 2</vt:lpstr>
      <vt:lpstr>Слайд 3</vt:lpstr>
      <vt:lpstr>Слайд 4</vt:lpstr>
      <vt:lpstr>Слайд 5</vt:lpstr>
      <vt:lpstr>Слайд 6</vt:lpstr>
      <vt:lpstr>Слайд 7</vt:lpstr>
      <vt:lpstr>XIX век </vt:lpstr>
      <vt:lpstr>XX век </vt:lpstr>
      <vt:lpstr>XXI Сегодня этот монастырь один самых посещаемых в России  </vt:lpstr>
    </vt:vector>
  </TitlesOfParts>
  <Company>School222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Коневский Рождество-Богородичный монастырь</dc:title>
  <dc:creator>Ученик</dc:creator>
  <cp:lastModifiedBy>климанская</cp:lastModifiedBy>
  <cp:revision>11</cp:revision>
  <dcterms:created xsi:type="dcterms:W3CDTF">2015-01-23T08:03:27Z</dcterms:created>
  <dcterms:modified xsi:type="dcterms:W3CDTF">2015-01-29T12:04:20Z</dcterms:modified>
</cp:coreProperties>
</file>